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75" r:id="rId3"/>
    <p:sldId id="261" r:id="rId4"/>
    <p:sldId id="277" r:id="rId5"/>
    <p:sldId id="278" r:id="rId6"/>
  </p:sldIdLst>
  <p:sldSz cx="18288000" cy="10287000"/>
  <p:notesSz cx="6858000" cy="9144000"/>
  <p:embeddedFontLst>
    <p:embeddedFont>
      <p:font typeface="Cambria Math" panose="02040503050406030204" pitchFamily="18" charset="0"/>
      <p:regular r:id="rId8"/>
    </p:embeddedFont>
    <p:embeddedFont>
      <p:font typeface="DM Sans" pitchFamily="2" charset="77"/>
      <p:regular r:id="rId9"/>
      <p:bold r:id="rId10"/>
      <p:italic r:id="rId11"/>
      <p:boldItalic r:id="rId12"/>
    </p:embeddedFont>
    <p:embeddedFont>
      <p:font typeface="DM Sans Italics" pitchFamily="2" charset="77"/>
      <p:regular r:id="rId13"/>
      <p:italic r:id="rId14"/>
    </p:embeddedFont>
    <p:embeddedFont>
      <p:font typeface="Glacial Indifference Bold" pitchFamily="2" charset="0"/>
      <p:regular r:id="rId15"/>
      <p:bold r:id="rId16"/>
    </p:embeddedFont>
    <p:embeddedFont>
      <p:font typeface="Glacial Indifference Bold Italics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6" autoAdjust="0"/>
    <p:restoredTop sz="94694" autoAdjust="0"/>
  </p:normalViewPr>
  <p:slideViewPr>
    <p:cSldViewPr>
      <p:cViewPr varScale="1">
        <p:scale>
          <a:sx n="80" d="100"/>
          <a:sy n="80" d="100"/>
        </p:scale>
        <p:origin x="114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441F7-A0E6-504A-BE93-63077A3905B3}" type="datetimeFigureOut">
              <a:rPr lang="en-FR" smtClean="0"/>
              <a:t>23/04/2025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2674-F37D-FC4C-8464-45D5B0CA78E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582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2674-F37D-FC4C-8464-45D5B0CA78EE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441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2674-F37D-FC4C-8464-45D5B0CA78EE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7910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0818" y="-3066280"/>
            <a:ext cx="16078482" cy="14912792"/>
          </a:xfrm>
          <a:custGeom>
            <a:avLst/>
            <a:gdLst/>
            <a:ahLst/>
            <a:cxnLst/>
            <a:rect l="l" t="t" r="r" b="b"/>
            <a:pathLst>
              <a:path w="16078482" h="14912792">
                <a:moveTo>
                  <a:pt x="0" y="0"/>
                </a:moveTo>
                <a:lnTo>
                  <a:pt x="16078482" y="0"/>
                </a:lnTo>
                <a:lnTo>
                  <a:pt x="16078482" y="14912792"/>
                </a:lnTo>
                <a:lnTo>
                  <a:pt x="0" y="149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3" name="Freeform 3"/>
          <p:cNvSpPr/>
          <p:nvPr/>
        </p:nvSpPr>
        <p:spPr>
          <a:xfrm>
            <a:off x="7137619" y="2813040"/>
            <a:ext cx="4499923" cy="5270773"/>
          </a:xfrm>
          <a:custGeom>
            <a:avLst/>
            <a:gdLst/>
            <a:ahLst/>
            <a:cxnLst/>
            <a:rect l="l" t="t" r="r" b="b"/>
            <a:pathLst>
              <a:path w="4499923" h="5270773">
                <a:moveTo>
                  <a:pt x="0" y="0"/>
                </a:moveTo>
                <a:lnTo>
                  <a:pt x="4499923" y="0"/>
                </a:lnTo>
                <a:lnTo>
                  <a:pt x="4499923" y="5270773"/>
                </a:lnTo>
                <a:lnTo>
                  <a:pt x="0" y="527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4" name="TextBox 4"/>
          <p:cNvSpPr txBox="1"/>
          <p:nvPr/>
        </p:nvSpPr>
        <p:spPr>
          <a:xfrm>
            <a:off x="3075669" y="815119"/>
            <a:ext cx="12890564" cy="183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2"/>
              </a:lnSpc>
            </a:pPr>
            <a:r>
              <a:rPr lang="en-US" sz="569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FUTURE OF ENERGY MANAGEMENT IS CONVERSATIONAL</a:t>
            </a:r>
          </a:p>
          <a:p>
            <a:pPr algn="ctr">
              <a:lnSpc>
                <a:spcPts val="2181"/>
              </a:lnSpc>
            </a:pPr>
            <a:r>
              <a:rPr lang="en-US" sz="2001" b="1" i="1" dirty="0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A USER-CENTRIC APPROACH TOWARD POWER SCHEDULING USING LLMS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4086" y="8305378"/>
            <a:ext cx="15651945" cy="193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1"/>
              </a:lnSpc>
            </a:pPr>
            <a:r>
              <a:rPr lang="en-US" sz="2744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LET'S MAKE ENERGY SYSTEMS INTELLIGENT, PERSONAL, AND RESPONSIVE</a:t>
            </a:r>
          </a:p>
          <a:p>
            <a:pPr algn="ctr">
              <a:lnSpc>
                <a:spcPts val="11758"/>
              </a:lnSpc>
            </a:pPr>
            <a:endParaRPr lang="en-US" sz="2744" b="1" i="1">
              <a:solidFill>
                <a:srgbClr val="FFFFFF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45937" y="9286875"/>
            <a:ext cx="7596127" cy="70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📍 Hackers Agent AI Hackathon 2025 </a:t>
            </a:r>
          </a:p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KU6GAI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166AA-06D5-2C2B-F6CB-D57C39EF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9E15A99C-846C-62E4-2EE1-0E57B07011FB}"/>
              </a:ext>
            </a:extLst>
          </p:cNvPr>
          <p:cNvSpPr/>
          <p:nvPr/>
        </p:nvSpPr>
        <p:spPr>
          <a:xfrm>
            <a:off x="16604375" y="191783"/>
            <a:ext cx="1318401" cy="1318401"/>
          </a:xfrm>
          <a:custGeom>
            <a:avLst/>
            <a:gdLst/>
            <a:ahLst/>
            <a:cxnLst/>
            <a:rect l="l" t="t" r="r" b="b"/>
            <a:pathLst>
              <a:path w="1318401" h="1318401">
                <a:moveTo>
                  <a:pt x="0" y="0"/>
                </a:moveTo>
                <a:lnTo>
                  <a:pt x="1318402" y="0"/>
                </a:lnTo>
                <a:lnTo>
                  <a:pt x="1318402" y="1318402"/>
                </a:lnTo>
                <a:lnTo>
                  <a:pt x="0" y="131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54099339-B4F3-088C-50A3-5E1A009CDE17}"/>
              </a:ext>
            </a:extLst>
          </p:cNvPr>
          <p:cNvSpPr txBox="1"/>
          <p:nvPr/>
        </p:nvSpPr>
        <p:spPr>
          <a:xfrm>
            <a:off x="1060968" y="146944"/>
            <a:ext cx="15585468" cy="3339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i="1" dirty="0">
                <a:solidFill>
                  <a:srgbClr val="FFC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Problem: 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People are awar</a:t>
            </a:r>
            <a:r>
              <a:rPr lang="en-US" sz="3200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 of the effects of climate change and would like to manage their home energy consumptions better but it is far too complicated</a:t>
            </a:r>
            <a:endParaRPr lang="en-US" sz="3200" i="1" dirty="0">
              <a:solidFill>
                <a:schemeClr val="bg1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algn="l">
              <a:lnSpc>
                <a:spcPts val="6719"/>
              </a:lnSpc>
            </a:pPr>
            <a:r>
              <a:rPr lang="en-US" sz="44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→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a lot of energy is wasted + CO2 emissions which do not bring any </a:t>
            </a:r>
            <a:r>
              <a:rPr lang="en-US" sz="3200" i="1" dirty="0" err="1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QoE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/QoS i</a:t>
            </a:r>
            <a:r>
              <a:rPr lang="en-US" sz="3200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mprovements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58A54A48-FFBA-3DBB-11D0-E65B9D2121B9}"/>
              </a:ext>
            </a:extLst>
          </p:cNvPr>
          <p:cNvSpPr txBox="1"/>
          <p:nvPr/>
        </p:nvSpPr>
        <p:spPr>
          <a:xfrm>
            <a:off x="952429" y="3634718"/>
            <a:ext cx="16975657" cy="2480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i="1" dirty="0">
                <a:solidFill>
                  <a:srgbClr val="FFC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Master Question: 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How can agentic LLM interpret </a:t>
            </a:r>
            <a:r>
              <a:rPr lang="en-US" sz="3200" i="1" dirty="0">
                <a:solidFill>
                  <a:schemeClr val="bg1">
                    <a:lumMod val="75000"/>
                  </a:schemeClr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human requests 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and autonomously </a:t>
            </a:r>
            <a:r>
              <a:rPr lang="en-US" sz="3200" i="1" dirty="0">
                <a:solidFill>
                  <a:srgbClr val="00B0F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control and </a:t>
            </a:r>
            <a:r>
              <a:rPr lang="en-US" sz="3200" dirty="0">
                <a:solidFill>
                  <a:srgbClr val="00B0F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coordinate</a:t>
            </a:r>
            <a:r>
              <a:rPr lang="en-US" sz="3200" i="1" dirty="0">
                <a:solidFill>
                  <a:srgbClr val="00B0F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all home appliances – across comfort, mobility, energy-efficiency, and sustainability?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4F99AE-C31B-6DFE-A00E-B755F47732BC}"/>
                  </a:ext>
                </a:extLst>
              </p:cNvPr>
              <p:cNvSpPr txBox="1"/>
              <p:nvPr/>
            </p:nvSpPr>
            <p:spPr>
              <a:xfrm>
                <a:off x="4341048" y="6911226"/>
                <a:ext cx="7113494" cy="1452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fr-FR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4F99AE-C31B-6DFE-A00E-B755F477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48" y="6911226"/>
                <a:ext cx="7113494" cy="1452283"/>
              </a:xfrm>
              <a:prstGeom prst="rect">
                <a:avLst/>
              </a:prstGeom>
              <a:blipFill>
                <a:blip r:embed="rId4"/>
                <a:stretch>
                  <a:fillRect b="-1565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6886A-5A8F-46AB-0B3B-0E6710F9F63F}"/>
              </a:ext>
            </a:extLst>
          </p:cNvPr>
          <p:cNvCxnSpPr>
            <a:cxnSpLocks/>
          </p:cNvCxnSpPr>
          <p:nvPr/>
        </p:nvCxnSpPr>
        <p:spPr>
          <a:xfrm>
            <a:off x="6096000" y="7545460"/>
            <a:ext cx="160712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Bulle ronde 36">
            <a:extLst>
              <a:ext uri="{FF2B5EF4-FFF2-40B4-BE49-F238E27FC236}">
                <a16:creationId xmlns:a16="http://schemas.microsoft.com/office/drawing/2014/main" id="{E287E5A2-FF5B-61FC-51A1-27552AAFDDEC}"/>
              </a:ext>
            </a:extLst>
          </p:cNvPr>
          <p:cNvSpPr/>
          <p:nvPr/>
        </p:nvSpPr>
        <p:spPr>
          <a:xfrm>
            <a:off x="571317" y="6618109"/>
            <a:ext cx="5262888" cy="1831283"/>
          </a:xfrm>
          <a:prstGeom prst="wedgeEllipseCallo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7512">
              <a:spcAft>
                <a:spcPts val="600"/>
              </a:spcAft>
            </a:pP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want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my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home to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at 23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degrees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 come back at 8 pm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minimizing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consumed</a:t>
            </a:r>
            <a:r>
              <a:rPr lang="fr-F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8910A8-9F23-D437-524B-1BF9DE207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75" y="8526380"/>
            <a:ext cx="1624786" cy="1452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0F9232-A4FD-B766-0C4E-1D3140549535}"/>
                  </a:ext>
                </a:extLst>
              </p:cNvPr>
              <p:cNvSpPr txBox="1"/>
              <p:nvPr/>
            </p:nvSpPr>
            <p:spPr>
              <a:xfrm>
                <a:off x="8753351" y="5918859"/>
                <a:ext cx="27430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FR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0F9232-A4FD-B766-0C4E-1D314054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51" y="5918859"/>
                <a:ext cx="2743059" cy="738664"/>
              </a:xfrm>
              <a:prstGeom prst="rect">
                <a:avLst/>
              </a:prstGeom>
              <a:blipFill>
                <a:blip r:embed="rId6"/>
                <a:stretch>
                  <a:fillRect l="-2304" t="-8475" b="-355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6DB8EC-E2C9-4DEE-7CAD-7878DAE0B4C6}"/>
                  </a:ext>
                </a:extLst>
              </p:cNvPr>
              <p:cNvSpPr txBox="1"/>
              <p:nvPr/>
            </p:nvSpPr>
            <p:spPr>
              <a:xfrm>
                <a:off x="8753351" y="6592630"/>
                <a:ext cx="275729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FR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6DB8EC-E2C9-4DEE-7CAD-7878DAE0B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51" y="6592630"/>
                <a:ext cx="2757293" cy="738664"/>
              </a:xfrm>
              <a:prstGeom prst="rect">
                <a:avLst/>
              </a:prstGeom>
              <a:blipFill>
                <a:blip r:embed="rId7"/>
                <a:stretch>
                  <a:fillRect l="-2294" t="-6667" b="-3666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844534-D4BE-513E-D629-6FB1831ED856}"/>
                  </a:ext>
                </a:extLst>
              </p:cNvPr>
              <p:cNvSpPr txBox="1"/>
              <p:nvPr/>
            </p:nvSpPr>
            <p:spPr>
              <a:xfrm>
                <a:off x="8654381" y="8160184"/>
                <a:ext cx="295523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FR" sz="4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844534-D4BE-513E-D629-6FB1831ED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81" y="8160184"/>
                <a:ext cx="2955232" cy="738664"/>
              </a:xfrm>
              <a:prstGeom prst="rect">
                <a:avLst/>
              </a:prstGeom>
              <a:blipFill>
                <a:blip r:embed="rId8"/>
                <a:stretch>
                  <a:fillRect l="-1717" t="-8475" b="-3728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FAE791-FDC1-1B0F-956C-C5CED756CD0A}"/>
              </a:ext>
            </a:extLst>
          </p:cNvPr>
          <p:cNvCxnSpPr/>
          <p:nvPr/>
        </p:nvCxnSpPr>
        <p:spPr>
          <a:xfrm>
            <a:off x="9934933" y="7486413"/>
            <a:ext cx="0" cy="626614"/>
          </a:xfrm>
          <a:prstGeom prst="line">
            <a:avLst/>
          </a:prstGeom>
          <a:ln w="79375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C148818F-2D12-8036-64FB-82565DCA22C1}"/>
              </a:ext>
            </a:extLst>
          </p:cNvPr>
          <p:cNvSpPr/>
          <p:nvPr/>
        </p:nvSpPr>
        <p:spPr>
          <a:xfrm>
            <a:off x="8219285" y="6119643"/>
            <a:ext cx="416092" cy="2851633"/>
          </a:xfrm>
          <a:prstGeom prst="leftBrace">
            <a:avLst>
              <a:gd name="adj1" fmla="val 0"/>
              <a:gd name="adj2" fmla="val 50000"/>
            </a:avLst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237ABBE-3B1E-A80D-715A-5361B135A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7587" y="5906065"/>
            <a:ext cx="6560413" cy="43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9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-5784799" y="5154601"/>
            <a:ext cx="12787517" cy="11860422"/>
          </a:xfrm>
          <a:custGeom>
            <a:avLst/>
            <a:gdLst/>
            <a:ahLst/>
            <a:cxnLst/>
            <a:rect l="l" t="t" r="r" b="b"/>
            <a:pathLst>
              <a:path w="12787517" h="11860422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7" name="TextBox 7"/>
          <p:cNvSpPr txBox="1"/>
          <p:nvPr/>
        </p:nvSpPr>
        <p:spPr>
          <a:xfrm>
            <a:off x="0" y="785092"/>
            <a:ext cx="18288000" cy="140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8"/>
              </a:lnSpc>
            </a:pPr>
            <a:r>
              <a:rPr lang="en-US" sz="5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  <a:p>
            <a:pPr algn="ctr">
              <a:lnSpc>
                <a:spcPts val="4848"/>
              </a:lnSpc>
            </a:pPr>
            <a:endParaRPr lang="en-US" sz="58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88" name="Freeform 14">
            <a:extLst>
              <a:ext uri="{FF2B5EF4-FFF2-40B4-BE49-F238E27FC236}">
                <a16:creationId xmlns:a16="http://schemas.microsoft.com/office/drawing/2014/main" id="{8AF0DFC0-7381-5747-8F61-9F2CBA4A024E}"/>
              </a:ext>
            </a:extLst>
          </p:cNvPr>
          <p:cNvSpPr/>
          <p:nvPr/>
        </p:nvSpPr>
        <p:spPr>
          <a:xfrm>
            <a:off x="269838" y="567827"/>
            <a:ext cx="1155594" cy="1696285"/>
          </a:xfrm>
          <a:custGeom>
            <a:avLst/>
            <a:gdLst/>
            <a:ahLst/>
            <a:cxnLst/>
            <a:rect l="l" t="t" r="r" b="b"/>
            <a:pathLst>
              <a:path w="1155594" h="1696285">
                <a:moveTo>
                  <a:pt x="0" y="0"/>
                </a:moveTo>
                <a:lnTo>
                  <a:pt x="1155594" y="0"/>
                </a:lnTo>
                <a:lnTo>
                  <a:pt x="1155594" y="1696285"/>
                </a:lnTo>
                <a:lnTo>
                  <a:pt x="0" y="1696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AD650-ACDF-CE3E-012F-DCB30B244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EA2E6E4-ABD8-29B0-01B3-B7773696954A}"/>
              </a:ext>
            </a:extLst>
          </p:cNvPr>
          <p:cNvSpPr/>
          <p:nvPr/>
        </p:nvSpPr>
        <p:spPr>
          <a:xfrm flipH="1">
            <a:off x="-5217738" y="4917468"/>
            <a:ext cx="12787517" cy="11860422"/>
          </a:xfrm>
          <a:custGeom>
            <a:avLst/>
            <a:gdLst/>
            <a:ahLst/>
            <a:cxnLst/>
            <a:rect l="l" t="t" r="r" b="b"/>
            <a:pathLst>
              <a:path w="12787517" h="11860422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A16FAF3-0A24-1DE4-F066-DE92145D8364}"/>
              </a:ext>
            </a:extLst>
          </p:cNvPr>
          <p:cNvSpPr txBox="1"/>
          <p:nvPr/>
        </p:nvSpPr>
        <p:spPr>
          <a:xfrm>
            <a:off x="0" y="785092"/>
            <a:ext cx="18288000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8"/>
              </a:lnSpc>
            </a:pPr>
            <a:r>
              <a:rPr lang="en-US" sz="58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PROPOSED AGENTIC AI ARCHITECTURE </a:t>
            </a:r>
          </a:p>
          <a:p>
            <a:pPr algn="ctr">
              <a:lnSpc>
                <a:spcPts val="4848"/>
              </a:lnSpc>
            </a:pPr>
            <a:endParaRPr lang="en-US" sz="5800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5FCDBF-E3A7-CF2A-D43D-F9D472C7CB4A}"/>
              </a:ext>
            </a:extLst>
          </p:cNvPr>
          <p:cNvSpPr/>
          <p:nvPr/>
        </p:nvSpPr>
        <p:spPr>
          <a:xfrm>
            <a:off x="609600" y="1790701"/>
            <a:ext cx="16764000" cy="6013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Freeform 14">
            <a:extLst>
              <a:ext uri="{FF2B5EF4-FFF2-40B4-BE49-F238E27FC236}">
                <a16:creationId xmlns:a16="http://schemas.microsoft.com/office/drawing/2014/main" id="{F0AD110A-99E0-FCFE-1D52-79B6BD7CF666}"/>
              </a:ext>
            </a:extLst>
          </p:cNvPr>
          <p:cNvSpPr/>
          <p:nvPr/>
        </p:nvSpPr>
        <p:spPr>
          <a:xfrm>
            <a:off x="269838" y="567827"/>
            <a:ext cx="1155594" cy="1696285"/>
          </a:xfrm>
          <a:custGeom>
            <a:avLst/>
            <a:gdLst/>
            <a:ahLst/>
            <a:cxnLst/>
            <a:rect l="l" t="t" r="r" b="b"/>
            <a:pathLst>
              <a:path w="1155594" h="1696285">
                <a:moveTo>
                  <a:pt x="0" y="0"/>
                </a:moveTo>
                <a:lnTo>
                  <a:pt x="1155594" y="0"/>
                </a:lnTo>
                <a:lnTo>
                  <a:pt x="1155594" y="1696285"/>
                </a:lnTo>
                <a:lnTo>
                  <a:pt x="0" y="1696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F284DD5-FEB2-7A49-AA84-6FAEEFBE3C97}"/>
              </a:ext>
            </a:extLst>
          </p:cNvPr>
          <p:cNvGrpSpPr/>
          <p:nvPr/>
        </p:nvGrpSpPr>
        <p:grpSpPr>
          <a:xfrm>
            <a:off x="766877" y="2037164"/>
            <a:ext cx="15708771" cy="7800769"/>
            <a:chOff x="-703044" y="1511938"/>
            <a:chExt cx="13131986" cy="636765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2BAAC4F-531D-F5D1-2463-72DCA62CDFEE}"/>
                </a:ext>
              </a:extLst>
            </p:cNvPr>
            <p:cNvSpPr txBox="1"/>
            <p:nvPr/>
          </p:nvSpPr>
          <p:spPr>
            <a:xfrm>
              <a:off x="17204" y="6003929"/>
              <a:ext cx="612937" cy="215568"/>
            </a:xfrm>
            <a:prstGeom prst="rect">
              <a:avLst/>
            </a:prstGeom>
            <a:noFill/>
          </p:spPr>
          <p:txBody>
            <a:bodyPr wrap="square" lIns="0" tIns="18000" rIns="108000" bIns="18000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500"/>
                </a:spcBef>
              </a:pPr>
              <a:fld id="{1FAA0181-7775-46EA-A0EE-D9C5C3B204C3}" type="slidenum">
                <a:rPr lang="en-US" sz="1000" b="1">
                  <a:solidFill>
                    <a:schemeClr val="tx1">
                      <a:alpha val="7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pPr algn="r">
                  <a:lnSpc>
                    <a:spcPct val="130000"/>
                  </a:lnSpc>
                  <a:spcBef>
                    <a:spcPts val="500"/>
                  </a:spcBef>
                </a:pPr>
                <a:t>4</a:t>
              </a:fld>
              <a:endParaRPr lang="en-US" sz="1000" b="1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E4DB30D2-5AFE-46E1-38D6-2CD83BBABD20}"/>
                </a:ext>
              </a:extLst>
            </p:cNvPr>
            <p:cNvSpPr/>
            <p:nvPr/>
          </p:nvSpPr>
          <p:spPr>
            <a:xfrm>
              <a:off x="1752538" y="1772563"/>
              <a:ext cx="2086422" cy="1591200"/>
            </a:xfrm>
            <a:prstGeom prst="roundRect">
              <a:avLst/>
            </a:prstGeom>
            <a:solidFill>
              <a:srgbClr val="16B99F">
                <a:alpha val="2310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chemeClr val="bg2"/>
                </a:solidFill>
                <a:highlight>
                  <a:srgbClr val="C0C0C0"/>
                </a:highlight>
              </a:endParaRPr>
            </a:p>
          </p:txBody>
        </p:sp>
        <p:cxnSp>
          <p:nvCxnSpPr>
            <p:cNvPr id="96" name="Connecteur droit avec flèche 10">
              <a:extLst>
                <a:ext uri="{FF2B5EF4-FFF2-40B4-BE49-F238E27FC236}">
                  <a16:creationId xmlns:a16="http://schemas.microsoft.com/office/drawing/2014/main" id="{1BABA904-753F-D659-DF9A-26E47CB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1" y="2549474"/>
              <a:ext cx="1029587" cy="0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10">
              <a:extLst>
                <a:ext uri="{FF2B5EF4-FFF2-40B4-BE49-F238E27FC236}">
                  <a16:creationId xmlns:a16="http://schemas.microsoft.com/office/drawing/2014/main" id="{9F3BE29B-B4F2-A3E0-66EC-C9B4E6C8E475}"/>
                </a:ext>
              </a:extLst>
            </p:cNvPr>
            <p:cNvCxnSpPr>
              <a:cxnSpLocks/>
            </p:cNvCxnSpPr>
            <p:nvPr/>
          </p:nvCxnSpPr>
          <p:spPr>
            <a:xfrm>
              <a:off x="3867247" y="2589815"/>
              <a:ext cx="1029587" cy="0"/>
            </a:xfrm>
            <a:prstGeom prst="straightConnector1">
              <a:avLst/>
            </a:prstGeom>
            <a:ln w="825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1BA07F-7FEF-F6D8-0E2C-7602246EE4D9}"/>
                </a:ext>
              </a:extLst>
            </p:cNvPr>
            <p:cNvSpPr txBox="1"/>
            <p:nvPr/>
          </p:nvSpPr>
          <p:spPr>
            <a:xfrm>
              <a:off x="1851792" y="2010865"/>
              <a:ext cx="19167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FR" sz="3200" dirty="0">
                  <a:solidFill>
                    <a:srgbClr val="FF9300"/>
                  </a:solidFill>
                </a:rPr>
                <a:t>Modeling </a:t>
              </a:r>
            </a:p>
            <a:p>
              <a:pPr algn="ctr"/>
              <a:r>
                <a:rPr lang="en-FR" sz="3200" dirty="0">
                  <a:solidFill>
                    <a:srgbClr val="FF9300"/>
                  </a:solidFill>
                </a:rPr>
                <a:t>LLM agent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4A7CC81-9748-F7F1-98EC-E8CE233EFE28}"/>
                </a:ext>
              </a:extLst>
            </p:cNvPr>
            <p:cNvSpPr txBox="1"/>
            <p:nvPr/>
          </p:nvSpPr>
          <p:spPr>
            <a:xfrm>
              <a:off x="4490459" y="2086345"/>
              <a:ext cx="28991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7030A0"/>
                  </a:solidFill>
                </a:rPr>
                <a:t>Estimation</a:t>
              </a:r>
              <a:endParaRPr lang="en-FR" sz="3200" dirty="0">
                <a:solidFill>
                  <a:srgbClr val="7030A0"/>
                </a:solidFill>
              </a:endParaRPr>
            </a:p>
            <a:p>
              <a:pPr algn="ctr"/>
              <a:r>
                <a:rPr lang="en-FR" sz="3200" dirty="0">
                  <a:solidFill>
                    <a:srgbClr val="7030A0"/>
                  </a:solidFill>
                </a:rPr>
                <a:t>LLM agent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8CE234-AFBC-2502-2F57-61AFB15636B5}"/>
                </a:ext>
              </a:extLst>
            </p:cNvPr>
            <p:cNvSpPr txBox="1"/>
            <p:nvPr/>
          </p:nvSpPr>
          <p:spPr>
            <a:xfrm>
              <a:off x="8104095" y="2029554"/>
              <a:ext cx="19167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FR" sz="3200" dirty="0">
                  <a:solidFill>
                    <a:schemeClr val="accent6">
                      <a:lumMod val="75000"/>
                    </a:schemeClr>
                  </a:solidFill>
                </a:rPr>
                <a:t>Solving</a:t>
              </a:r>
            </a:p>
            <a:p>
              <a:pPr algn="ctr"/>
              <a:r>
                <a:rPr lang="en-FR" sz="3200" dirty="0">
                  <a:solidFill>
                    <a:schemeClr val="accent6">
                      <a:lumMod val="75000"/>
                    </a:schemeClr>
                  </a:solidFill>
                </a:rPr>
                <a:t>LLM agent</a:t>
              </a:r>
            </a:p>
          </p:txBody>
        </p:sp>
        <p:cxnSp>
          <p:nvCxnSpPr>
            <p:cNvPr id="101" name="Connecteur droit avec flèche 10">
              <a:extLst>
                <a:ext uri="{FF2B5EF4-FFF2-40B4-BE49-F238E27FC236}">
                  <a16:creationId xmlns:a16="http://schemas.microsoft.com/office/drawing/2014/main" id="{9765E98C-79C7-38F0-5212-D49567708BAF}"/>
                </a:ext>
              </a:extLst>
            </p:cNvPr>
            <p:cNvCxnSpPr>
              <a:cxnSpLocks/>
            </p:cNvCxnSpPr>
            <p:nvPr/>
          </p:nvCxnSpPr>
          <p:spPr>
            <a:xfrm>
              <a:off x="6983256" y="2613336"/>
              <a:ext cx="1029587" cy="0"/>
            </a:xfrm>
            <a:prstGeom prst="straightConnector1">
              <a:avLst/>
            </a:prstGeom>
            <a:ln w="8255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">
              <a:extLst>
                <a:ext uri="{FF2B5EF4-FFF2-40B4-BE49-F238E27FC236}">
                  <a16:creationId xmlns:a16="http://schemas.microsoft.com/office/drawing/2014/main" id="{D314B12F-05FC-3D66-4928-747CCA434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014" y="2613336"/>
              <a:ext cx="1029587" cy="0"/>
            </a:xfrm>
            <a:prstGeom prst="straightConnector1">
              <a:avLst/>
            </a:prstGeom>
            <a:ln w="825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Callout 102">
              <a:extLst>
                <a:ext uri="{FF2B5EF4-FFF2-40B4-BE49-F238E27FC236}">
                  <a16:creationId xmlns:a16="http://schemas.microsoft.com/office/drawing/2014/main" id="{025F0147-A5A6-9A82-0FE1-C44D111A93F0}"/>
                </a:ext>
              </a:extLst>
            </p:cNvPr>
            <p:cNvSpPr/>
            <p:nvPr/>
          </p:nvSpPr>
          <p:spPr>
            <a:xfrm>
              <a:off x="-703044" y="1511938"/>
              <a:ext cx="2043670" cy="889212"/>
            </a:xfrm>
            <a:prstGeom prst="wedgeEllipseCallout">
              <a:avLst>
                <a:gd name="adj1" fmla="val -19688"/>
                <a:gd name="adj2" fmla="val 642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TextBox 27">
              <a:extLst>
                <a:ext uri="{FF2B5EF4-FFF2-40B4-BE49-F238E27FC236}">
                  <a16:creationId xmlns:a16="http://schemas.microsoft.com/office/drawing/2014/main" id="{B26A56A4-369A-5A52-900C-A2BE4E52ED8D}"/>
                </a:ext>
              </a:extLst>
            </p:cNvPr>
            <p:cNvSpPr txBox="1"/>
            <p:nvPr/>
          </p:nvSpPr>
          <p:spPr>
            <a:xfrm>
              <a:off x="-210582" y="1570463"/>
              <a:ext cx="1079501" cy="714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1800"/>
                </a:lnSpc>
                <a:spcBef>
                  <a:spcPct val="0"/>
                </a:spcBef>
                <a:defRPr u="none" strike="noStrike">
                  <a:solidFill>
                    <a:srgbClr val="0057B8"/>
                  </a:solidFill>
                  <a:latin typeface="DIN Next"/>
                  <a:ea typeface="DIN Next"/>
                  <a:cs typeface="DIN Next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GB" sz="2000" dirty="0">
                  <a:solidFill>
                    <a:schemeClr val="bg1"/>
                  </a:solidFill>
                  <a:latin typeface="-webkit-standard"/>
                  <a:sym typeface="DIN Next"/>
                </a:rPr>
                <a:t>Voice/text</a:t>
              </a:r>
            </a:p>
            <a:p>
              <a:pPr algn="ctr">
                <a:lnSpc>
                  <a:spcPct val="150000"/>
                </a:lnSpc>
              </a:pPr>
              <a:r>
                <a:rPr lang="en-GB" sz="2000" dirty="0">
                  <a:solidFill>
                    <a:schemeClr val="bg1"/>
                  </a:solidFill>
                  <a:latin typeface="-webkit-standard"/>
                  <a:sym typeface="DIN Next"/>
                </a:rPr>
                <a:t>Request</a:t>
              </a:r>
              <a:endParaRPr lang="en-US" sz="2000" dirty="0">
                <a:solidFill>
                  <a:schemeClr val="bg1"/>
                </a:solidFill>
                <a:sym typeface="DIN Next"/>
              </a:endParaRPr>
            </a:p>
          </p:txBody>
        </p:sp>
        <p:sp>
          <p:nvSpPr>
            <p:cNvPr id="105" name="TextBox 27">
              <a:extLst>
                <a:ext uri="{FF2B5EF4-FFF2-40B4-BE49-F238E27FC236}">
                  <a16:creationId xmlns:a16="http://schemas.microsoft.com/office/drawing/2014/main" id="{9DD80FC1-8285-67F6-DD99-FA5AB2E84FEA}"/>
                </a:ext>
              </a:extLst>
            </p:cNvPr>
            <p:cNvSpPr txBox="1"/>
            <p:nvPr/>
          </p:nvSpPr>
          <p:spPr>
            <a:xfrm>
              <a:off x="11120601" y="1740895"/>
              <a:ext cx="1308341" cy="1000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1800"/>
                </a:lnSpc>
                <a:spcBef>
                  <a:spcPct val="0"/>
                </a:spcBef>
                <a:defRPr u="none" strike="noStrike">
                  <a:solidFill>
                    <a:srgbClr val="0057B8"/>
                  </a:solidFill>
                  <a:latin typeface="DIN Next"/>
                  <a:ea typeface="DIN Next"/>
                  <a:cs typeface="DIN Next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GB" sz="2800" dirty="0">
                  <a:solidFill>
                    <a:srgbClr val="00B050"/>
                  </a:solidFill>
                  <a:latin typeface="-webkit-standard"/>
                  <a:sym typeface="DIN Next"/>
                </a:rPr>
                <a:t>Solution</a:t>
              </a:r>
            </a:p>
            <a:p>
              <a:pPr algn="ctr">
                <a:lnSpc>
                  <a:spcPct val="150000"/>
                </a:lnSpc>
              </a:pPr>
              <a:r>
                <a:rPr lang="en-GB" sz="2800" dirty="0">
                  <a:solidFill>
                    <a:srgbClr val="00B050"/>
                  </a:solidFill>
                  <a:latin typeface="-webkit-standard"/>
                  <a:sym typeface="DIN Next"/>
                </a:rPr>
                <a:t>(vector)</a:t>
              </a:r>
              <a:endParaRPr lang="en-US" sz="2800" dirty="0">
                <a:solidFill>
                  <a:srgbClr val="00B050"/>
                </a:solidFill>
                <a:sym typeface="DIN Next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75DAB44-C11D-2119-9FE8-B74A82AAB945}"/>
                </a:ext>
              </a:extLst>
            </p:cNvPr>
            <p:cNvSpPr txBox="1"/>
            <p:nvPr/>
          </p:nvSpPr>
          <p:spPr>
            <a:xfrm>
              <a:off x="630142" y="6296824"/>
              <a:ext cx="5286312" cy="1582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00FFEF"/>
                  </a:solidFill>
                </a:rPr>
                <a:t>TODAY used techniques : </a:t>
              </a:r>
            </a:p>
            <a:p>
              <a:pPr marL="285750" indent="-285750">
                <a:buFontTx/>
                <a:buChar char="-"/>
              </a:pPr>
              <a:r>
                <a:rPr lang="en-FR" sz="2400" dirty="0">
                  <a:solidFill>
                    <a:srgbClr val="00FFEF"/>
                  </a:solidFill>
                </a:rPr>
                <a:t>hard prompting (Llama3 8B and GPT4o)</a:t>
              </a:r>
            </a:p>
            <a:p>
              <a:pPr marL="285750" indent="-285750">
                <a:buFontTx/>
                <a:buChar char="-"/>
              </a:pPr>
              <a:r>
                <a:rPr lang="en-GB" sz="2400" dirty="0">
                  <a:solidFill>
                    <a:srgbClr val="00FFEF"/>
                  </a:solidFill>
                </a:rPr>
                <a:t>coupling with c</a:t>
              </a:r>
              <a:r>
                <a:rPr lang="en-FR" sz="2400" dirty="0">
                  <a:solidFill>
                    <a:srgbClr val="00FFEF"/>
                  </a:solidFill>
                </a:rPr>
                <a:t>onventional solvers (SciPy, …) </a:t>
              </a:r>
            </a:p>
            <a:p>
              <a:pPr marL="285750" indent="-285750">
                <a:buFontTx/>
                <a:buChar char="-"/>
              </a:pPr>
              <a:r>
                <a:rPr lang="en-GB" sz="2400" dirty="0">
                  <a:solidFill>
                    <a:srgbClr val="00FFEF"/>
                  </a:solidFill>
                </a:rPr>
                <a:t>curated LLM-generated s</a:t>
              </a:r>
              <a:r>
                <a:rPr lang="en-FR" sz="2400" dirty="0">
                  <a:solidFill>
                    <a:srgbClr val="00FFEF"/>
                  </a:solidFill>
                </a:rPr>
                <a:t>ynthetic test dataset (EVRQ) </a:t>
              </a: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379AE2F8-26AC-62EF-5CDB-991BA066BBFF}"/>
                </a:ext>
              </a:extLst>
            </p:cNvPr>
            <p:cNvSpPr/>
            <p:nvPr/>
          </p:nvSpPr>
          <p:spPr>
            <a:xfrm>
              <a:off x="4896834" y="1798369"/>
              <a:ext cx="2086422" cy="1591200"/>
            </a:xfrm>
            <a:prstGeom prst="roundRect">
              <a:avLst/>
            </a:prstGeom>
            <a:solidFill>
              <a:srgbClr val="16B99F">
                <a:alpha val="2310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chemeClr val="bg2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211F5F06-91B8-8FC6-F93A-A4526C2735E8}"/>
                </a:ext>
              </a:extLst>
            </p:cNvPr>
            <p:cNvSpPr/>
            <p:nvPr/>
          </p:nvSpPr>
          <p:spPr>
            <a:xfrm>
              <a:off x="8004592" y="1772563"/>
              <a:ext cx="2086422" cy="1591200"/>
            </a:xfrm>
            <a:prstGeom prst="roundRect">
              <a:avLst/>
            </a:prstGeom>
            <a:solidFill>
              <a:srgbClr val="16B99F">
                <a:alpha val="2310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chemeClr val="bg2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61A1C92-5A1E-DDC1-F76D-417B00D570EC}"/>
                </a:ext>
              </a:extLst>
            </p:cNvPr>
            <p:cNvSpPr txBox="1"/>
            <p:nvPr/>
          </p:nvSpPr>
          <p:spPr>
            <a:xfrm>
              <a:off x="1266092" y="3517639"/>
              <a:ext cx="2907323" cy="10803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FR" sz="2000" dirty="0"/>
                <a:t>Automatically recognize the intent and choose the most suited math model (OP, OCP, ODE, NN, …)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A98F6F8-AE55-5CE2-8963-1978F219962A}"/>
                </a:ext>
              </a:extLst>
            </p:cNvPr>
            <p:cNvSpPr txBox="1"/>
            <p:nvPr/>
          </p:nvSpPr>
          <p:spPr>
            <a:xfrm>
              <a:off x="4583724" y="3517639"/>
              <a:ext cx="2803002" cy="13315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FR" sz="2000" dirty="0"/>
                <a:t>Automatically estimate the model parameters by exploiting all possible knowledge (request, system knowledge,Internet RAG, …)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CDB8B4-D505-648D-239A-993C95F4C46C}"/>
                </a:ext>
              </a:extLst>
            </p:cNvPr>
            <p:cNvSpPr txBox="1"/>
            <p:nvPr/>
          </p:nvSpPr>
          <p:spPr>
            <a:xfrm>
              <a:off x="7555620" y="3512728"/>
              <a:ext cx="3291674" cy="10803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FR" sz="2000" dirty="0"/>
                <a:t>Automatically choose the numerical solvers</a:t>
              </a:r>
              <a:r>
                <a:rPr lang="en-FR" sz="2000" i="1" dirty="0"/>
                <a:t>, </a:t>
              </a:r>
              <a:r>
                <a:rPr lang="en-FR" sz="2000" dirty="0"/>
                <a:t>tune their hyperparameters, and improve the solution cooperativeley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C4BF492-68E1-B0C5-641C-CFA9B0D4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41695" y="4741981"/>
              <a:ext cx="832859" cy="83285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EA4EBBA5-E122-F8B4-A3EA-0FA47BB0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16" y="4645709"/>
              <a:ext cx="2391425" cy="92333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D24393B9-C6F9-1168-8030-14271B09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29" t="1738" r="28628" b="71444"/>
            <a:stretch/>
          </p:blipFill>
          <p:spPr>
            <a:xfrm>
              <a:off x="910530" y="5576727"/>
              <a:ext cx="3078359" cy="534986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71E3727-1672-2B5D-44B0-695CD813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691" y="4721230"/>
              <a:ext cx="1536502" cy="1131797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32DA1E5-00F7-7256-3186-91E288F3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457" y="4707130"/>
              <a:ext cx="1656489" cy="1064885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86B166A-1FAE-3436-2096-6924D9A12DCD}"/>
                </a:ext>
              </a:extLst>
            </p:cNvPr>
            <p:cNvSpPr/>
            <p:nvPr/>
          </p:nvSpPr>
          <p:spPr>
            <a:xfrm>
              <a:off x="8575853" y="4940161"/>
              <a:ext cx="174114" cy="161950"/>
            </a:xfrm>
            <a:prstGeom prst="ellipse">
              <a:avLst/>
            </a:prstGeom>
            <a:solidFill>
              <a:srgbClr val="4472C4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19C48BE-3896-6714-4E64-F5CCECFFDCB9}"/>
                </a:ext>
              </a:extLst>
            </p:cNvPr>
            <p:cNvSpPr/>
            <p:nvPr/>
          </p:nvSpPr>
          <p:spPr>
            <a:xfrm>
              <a:off x="8763365" y="4817007"/>
              <a:ext cx="1335042" cy="144379"/>
            </a:xfrm>
            <a:custGeom>
              <a:avLst/>
              <a:gdLst>
                <a:gd name="connsiteX0" fmla="*/ 0 w 1335042"/>
                <a:gd name="connsiteY0" fmla="*/ 144379 h 144379"/>
                <a:gd name="connsiteX1" fmla="*/ 100627 w 1335042"/>
                <a:gd name="connsiteY1" fmla="*/ 96252 h 144379"/>
                <a:gd name="connsiteX2" fmla="*/ 135628 w 1335042"/>
                <a:gd name="connsiteY2" fmla="*/ 87502 h 144379"/>
                <a:gd name="connsiteX3" fmla="*/ 205630 w 1335042"/>
                <a:gd name="connsiteY3" fmla="*/ 56876 h 144379"/>
                <a:gd name="connsiteX4" fmla="*/ 236256 w 1335042"/>
                <a:gd name="connsiteY4" fmla="*/ 52501 h 144379"/>
                <a:gd name="connsiteX5" fmla="*/ 293133 w 1335042"/>
                <a:gd name="connsiteY5" fmla="*/ 43751 h 144379"/>
                <a:gd name="connsiteX6" fmla="*/ 319383 w 1335042"/>
                <a:gd name="connsiteY6" fmla="*/ 35001 h 144379"/>
                <a:gd name="connsiteX7" fmla="*/ 332509 w 1335042"/>
                <a:gd name="connsiteY7" fmla="*/ 30626 h 144379"/>
                <a:gd name="connsiteX8" fmla="*/ 367510 w 1335042"/>
                <a:gd name="connsiteY8" fmla="*/ 26250 h 144379"/>
                <a:gd name="connsiteX9" fmla="*/ 385010 w 1335042"/>
                <a:gd name="connsiteY9" fmla="*/ 21875 h 144379"/>
                <a:gd name="connsiteX10" fmla="*/ 424386 w 1335042"/>
                <a:gd name="connsiteY10" fmla="*/ 17500 h 144379"/>
                <a:gd name="connsiteX11" fmla="*/ 459387 w 1335042"/>
                <a:gd name="connsiteY11" fmla="*/ 8750 h 144379"/>
                <a:gd name="connsiteX12" fmla="*/ 573140 w 1335042"/>
                <a:gd name="connsiteY12" fmla="*/ 0 h 144379"/>
                <a:gd name="connsiteX13" fmla="*/ 739395 w 1335042"/>
                <a:gd name="connsiteY13" fmla="*/ 4375 h 144379"/>
                <a:gd name="connsiteX14" fmla="*/ 818147 w 1335042"/>
                <a:gd name="connsiteY14" fmla="*/ 13125 h 144379"/>
                <a:gd name="connsiteX15" fmla="*/ 888149 w 1335042"/>
                <a:gd name="connsiteY15" fmla="*/ 17500 h 144379"/>
                <a:gd name="connsiteX16" fmla="*/ 936275 w 1335042"/>
                <a:gd name="connsiteY16" fmla="*/ 26250 h 144379"/>
                <a:gd name="connsiteX17" fmla="*/ 975651 w 1335042"/>
                <a:gd name="connsiteY17" fmla="*/ 35001 h 144379"/>
                <a:gd name="connsiteX18" fmla="*/ 1015027 w 1335042"/>
                <a:gd name="connsiteY18" fmla="*/ 39376 h 144379"/>
                <a:gd name="connsiteX19" fmla="*/ 1063154 w 1335042"/>
                <a:gd name="connsiteY19" fmla="*/ 52501 h 144379"/>
                <a:gd name="connsiteX20" fmla="*/ 1089404 w 1335042"/>
                <a:gd name="connsiteY20" fmla="*/ 56876 h 144379"/>
                <a:gd name="connsiteX21" fmla="*/ 1115655 w 1335042"/>
                <a:gd name="connsiteY21" fmla="*/ 65626 h 144379"/>
                <a:gd name="connsiteX22" fmla="*/ 1102530 w 1335042"/>
                <a:gd name="connsiteY22" fmla="*/ 56876 h 144379"/>
                <a:gd name="connsiteX23" fmla="*/ 1106905 w 1335042"/>
                <a:gd name="connsiteY23" fmla="*/ 61251 h 144379"/>
                <a:gd name="connsiteX24" fmla="*/ 1146281 w 1335042"/>
                <a:gd name="connsiteY24" fmla="*/ 74377 h 144379"/>
                <a:gd name="connsiteX25" fmla="*/ 1176907 w 1335042"/>
                <a:gd name="connsiteY25" fmla="*/ 87502 h 144379"/>
                <a:gd name="connsiteX26" fmla="*/ 1198782 w 1335042"/>
                <a:gd name="connsiteY26" fmla="*/ 100627 h 144379"/>
                <a:gd name="connsiteX27" fmla="*/ 1225033 w 1335042"/>
                <a:gd name="connsiteY27" fmla="*/ 105003 h 144379"/>
                <a:gd name="connsiteX28" fmla="*/ 1251284 w 1335042"/>
                <a:gd name="connsiteY28" fmla="*/ 118128 h 144379"/>
                <a:gd name="connsiteX29" fmla="*/ 1264409 w 1335042"/>
                <a:gd name="connsiteY29" fmla="*/ 126878 h 144379"/>
                <a:gd name="connsiteX30" fmla="*/ 1290660 w 1335042"/>
                <a:gd name="connsiteY30" fmla="*/ 135628 h 144379"/>
                <a:gd name="connsiteX31" fmla="*/ 1321286 w 1335042"/>
                <a:gd name="connsiteY31" fmla="*/ 144379 h 144379"/>
                <a:gd name="connsiteX32" fmla="*/ 1330036 w 1335042"/>
                <a:gd name="connsiteY32" fmla="*/ 140004 h 14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35042" h="144379">
                  <a:moveTo>
                    <a:pt x="0" y="144379"/>
                  </a:moveTo>
                  <a:cubicBezTo>
                    <a:pt x="33542" y="128337"/>
                    <a:pt x="66339" y="110631"/>
                    <a:pt x="100627" y="96252"/>
                  </a:cubicBezTo>
                  <a:cubicBezTo>
                    <a:pt x="111717" y="91601"/>
                    <a:pt x="124420" y="91861"/>
                    <a:pt x="135628" y="87502"/>
                  </a:cubicBezTo>
                  <a:cubicBezTo>
                    <a:pt x="154022" y="80349"/>
                    <a:pt x="182922" y="60120"/>
                    <a:pt x="205630" y="56876"/>
                  </a:cubicBezTo>
                  <a:lnTo>
                    <a:pt x="236256" y="52501"/>
                  </a:lnTo>
                  <a:cubicBezTo>
                    <a:pt x="253611" y="50187"/>
                    <a:pt x="275555" y="48545"/>
                    <a:pt x="293133" y="43751"/>
                  </a:cubicBezTo>
                  <a:cubicBezTo>
                    <a:pt x="302031" y="41324"/>
                    <a:pt x="310633" y="37918"/>
                    <a:pt x="319383" y="35001"/>
                  </a:cubicBezTo>
                  <a:cubicBezTo>
                    <a:pt x="323758" y="33543"/>
                    <a:pt x="327933" y="31198"/>
                    <a:pt x="332509" y="30626"/>
                  </a:cubicBezTo>
                  <a:cubicBezTo>
                    <a:pt x="344176" y="29167"/>
                    <a:pt x="355912" y="28183"/>
                    <a:pt x="367510" y="26250"/>
                  </a:cubicBezTo>
                  <a:cubicBezTo>
                    <a:pt x="373441" y="25261"/>
                    <a:pt x="379067" y="22789"/>
                    <a:pt x="385010" y="21875"/>
                  </a:cubicBezTo>
                  <a:cubicBezTo>
                    <a:pt x="398063" y="19867"/>
                    <a:pt x="411261" y="18958"/>
                    <a:pt x="424386" y="17500"/>
                  </a:cubicBezTo>
                  <a:cubicBezTo>
                    <a:pt x="436053" y="14583"/>
                    <a:pt x="447421" y="9947"/>
                    <a:pt x="459387" y="8750"/>
                  </a:cubicBezTo>
                  <a:cubicBezTo>
                    <a:pt x="526402" y="2049"/>
                    <a:pt x="488510" y="5289"/>
                    <a:pt x="573140" y="0"/>
                  </a:cubicBezTo>
                  <a:lnTo>
                    <a:pt x="739395" y="4375"/>
                  </a:lnTo>
                  <a:cubicBezTo>
                    <a:pt x="822527" y="7768"/>
                    <a:pt x="755739" y="7698"/>
                    <a:pt x="818147" y="13125"/>
                  </a:cubicBezTo>
                  <a:cubicBezTo>
                    <a:pt x="841439" y="15150"/>
                    <a:pt x="864815" y="16042"/>
                    <a:pt x="888149" y="17500"/>
                  </a:cubicBezTo>
                  <a:lnTo>
                    <a:pt x="936275" y="26250"/>
                  </a:lnTo>
                  <a:cubicBezTo>
                    <a:pt x="949459" y="28887"/>
                    <a:pt x="962388" y="32790"/>
                    <a:pt x="975651" y="35001"/>
                  </a:cubicBezTo>
                  <a:cubicBezTo>
                    <a:pt x="988677" y="37172"/>
                    <a:pt x="1001902" y="37918"/>
                    <a:pt x="1015027" y="39376"/>
                  </a:cubicBezTo>
                  <a:cubicBezTo>
                    <a:pt x="1022805" y="41598"/>
                    <a:pt x="1051568" y="50184"/>
                    <a:pt x="1063154" y="52501"/>
                  </a:cubicBezTo>
                  <a:cubicBezTo>
                    <a:pt x="1071852" y="54241"/>
                    <a:pt x="1080798" y="54725"/>
                    <a:pt x="1089404" y="56876"/>
                  </a:cubicBezTo>
                  <a:cubicBezTo>
                    <a:pt x="1098352" y="59113"/>
                    <a:pt x="1123330" y="70742"/>
                    <a:pt x="1115655" y="65626"/>
                  </a:cubicBezTo>
                  <a:cubicBezTo>
                    <a:pt x="1111280" y="62709"/>
                    <a:pt x="1107233" y="59227"/>
                    <a:pt x="1102530" y="56876"/>
                  </a:cubicBezTo>
                  <a:cubicBezTo>
                    <a:pt x="1100685" y="55954"/>
                    <a:pt x="1104948" y="60599"/>
                    <a:pt x="1106905" y="61251"/>
                  </a:cubicBezTo>
                  <a:lnTo>
                    <a:pt x="1146281" y="74377"/>
                  </a:lnTo>
                  <a:cubicBezTo>
                    <a:pt x="1161769" y="79540"/>
                    <a:pt x="1160689" y="78492"/>
                    <a:pt x="1176907" y="87502"/>
                  </a:cubicBezTo>
                  <a:cubicBezTo>
                    <a:pt x="1184340" y="91632"/>
                    <a:pt x="1190791" y="97721"/>
                    <a:pt x="1198782" y="100627"/>
                  </a:cubicBezTo>
                  <a:cubicBezTo>
                    <a:pt x="1207119" y="103659"/>
                    <a:pt x="1216283" y="103544"/>
                    <a:pt x="1225033" y="105003"/>
                  </a:cubicBezTo>
                  <a:cubicBezTo>
                    <a:pt x="1262646" y="130078"/>
                    <a:pt x="1215057" y="100015"/>
                    <a:pt x="1251284" y="118128"/>
                  </a:cubicBezTo>
                  <a:cubicBezTo>
                    <a:pt x="1255987" y="120479"/>
                    <a:pt x="1259604" y="124743"/>
                    <a:pt x="1264409" y="126878"/>
                  </a:cubicBezTo>
                  <a:cubicBezTo>
                    <a:pt x="1272838" y="130624"/>
                    <a:pt x="1281910" y="132711"/>
                    <a:pt x="1290660" y="135628"/>
                  </a:cubicBezTo>
                  <a:cubicBezTo>
                    <a:pt x="1309503" y="141909"/>
                    <a:pt x="1299293" y="138881"/>
                    <a:pt x="1321286" y="144379"/>
                  </a:cubicBezTo>
                  <a:cubicBezTo>
                    <a:pt x="1335794" y="139543"/>
                    <a:pt x="1339023" y="140004"/>
                    <a:pt x="1330036" y="140004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1A69378-54CF-CBE3-2142-7B2C04373D82}"/>
                </a:ext>
              </a:extLst>
            </p:cNvPr>
            <p:cNvSpPr txBox="1"/>
            <p:nvPr/>
          </p:nvSpPr>
          <p:spPr>
            <a:xfrm>
              <a:off x="6754438" y="5569039"/>
              <a:ext cx="1848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Quick exploration</a:t>
              </a:r>
            </a:p>
            <a:p>
              <a:r>
                <a:rPr lang="en-FR" sz="1400" dirty="0"/>
                <a:t>(simulated annealing) 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B56370-A445-E651-E078-5723C8CF7AF3}"/>
                </a:ext>
              </a:extLst>
            </p:cNvPr>
            <p:cNvSpPr txBox="1"/>
            <p:nvPr/>
          </p:nvSpPr>
          <p:spPr>
            <a:xfrm>
              <a:off x="9146369" y="5807003"/>
              <a:ext cx="2918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Visit the neighborhood with gradient </a:t>
              </a:r>
            </a:p>
            <a:p>
              <a:r>
                <a:rPr lang="en-FR" sz="1400" dirty="0"/>
                <a:t>descent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C46D353-812C-4C23-0384-60498DFFBD0F}"/>
              </a:ext>
            </a:extLst>
          </p:cNvPr>
          <p:cNvSpPr txBox="1"/>
          <p:nvPr/>
        </p:nvSpPr>
        <p:spPr>
          <a:xfrm>
            <a:off x="10571320" y="7906689"/>
            <a:ext cx="6587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00FFEF"/>
                </a:solidFill>
              </a:rPr>
              <a:t>TOMORROW used techniques :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00FFEF"/>
                </a:solidFill>
              </a:rPr>
              <a:t>h</a:t>
            </a:r>
            <a:r>
              <a:rPr lang="en-FR" sz="2400" dirty="0">
                <a:solidFill>
                  <a:srgbClr val="00FFEF"/>
                </a:solidFill>
              </a:rPr>
              <a:t>ome energy language fine-tuning</a:t>
            </a:r>
          </a:p>
          <a:p>
            <a:pPr marL="285750" indent="-285750">
              <a:buFontTx/>
              <a:buChar char="-"/>
            </a:pPr>
            <a:r>
              <a:rPr lang="en-FR" sz="2400" dirty="0">
                <a:solidFill>
                  <a:srgbClr val="00FFEF"/>
                </a:solidFill>
              </a:rPr>
              <a:t>reinforcement learning-based reasoning</a:t>
            </a:r>
          </a:p>
          <a:p>
            <a:pPr marL="285750" indent="-285750">
              <a:buFontTx/>
              <a:buChar char="-"/>
            </a:pPr>
            <a:r>
              <a:rPr lang="en-FR" sz="2400" dirty="0">
                <a:solidFill>
                  <a:srgbClr val="00FFEF"/>
                </a:solidFill>
              </a:rPr>
              <a:t>new solvers</a:t>
            </a:r>
          </a:p>
          <a:p>
            <a:pPr marL="285750" indent="-285750">
              <a:buFontTx/>
              <a:buChar char="-"/>
            </a:pPr>
            <a:r>
              <a:rPr lang="en-FR" sz="2400" dirty="0">
                <a:solidFill>
                  <a:srgbClr val="00FFEF"/>
                </a:solidFill>
              </a:rPr>
              <a:t>complete pre-training for small LLMs</a:t>
            </a:r>
          </a:p>
          <a:p>
            <a:pPr marL="285750" indent="-285750">
              <a:buFontTx/>
              <a:buChar char="-"/>
            </a:pPr>
            <a:endParaRPr lang="en-FR" sz="2400" dirty="0">
              <a:solidFill>
                <a:srgbClr val="00FFEF"/>
              </a:solidFill>
            </a:endParaRPr>
          </a:p>
          <a:p>
            <a:endParaRPr lang="en-FR" dirty="0"/>
          </a:p>
        </p:txBody>
      </p:sp>
      <p:cxnSp>
        <p:nvCxnSpPr>
          <p:cNvPr id="2" name="Connecteur droit avec flèche 10">
            <a:extLst>
              <a:ext uri="{FF2B5EF4-FFF2-40B4-BE49-F238E27FC236}">
                <a16:creationId xmlns:a16="http://schemas.microsoft.com/office/drawing/2014/main" id="{54DD5F62-96FA-F56F-5138-8A506DDE093E}"/>
              </a:ext>
            </a:extLst>
          </p:cNvPr>
          <p:cNvCxnSpPr>
            <a:cxnSpLocks/>
          </p:cNvCxnSpPr>
          <p:nvPr/>
        </p:nvCxnSpPr>
        <p:spPr>
          <a:xfrm>
            <a:off x="8767531" y="8724900"/>
            <a:ext cx="1231615" cy="0"/>
          </a:xfrm>
          <a:prstGeom prst="straightConnector1">
            <a:avLst/>
          </a:prstGeom>
          <a:ln w="82550">
            <a:solidFill>
              <a:srgbClr val="00FF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9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EC8AB-0015-8647-3684-556B3625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33857EA7-0A65-F6D1-3668-0BE8EBBE44FE}"/>
              </a:ext>
            </a:extLst>
          </p:cNvPr>
          <p:cNvSpPr txBox="1"/>
          <p:nvPr/>
        </p:nvSpPr>
        <p:spPr>
          <a:xfrm>
            <a:off x="583246" y="450539"/>
            <a:ext cx="18288000" cy="140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8"/>
              </a:lnSpc>
            </a:pPr>
            <a:r>
              <a:rPr lang="en-US" sz="5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EXPECTED IMPACT</a:t>
            </a:r>
          </a:p>
          <a:p>
            <a:pPr algn="ctr">
              <a:lnSpc>
                <a:spcPts val="4848"/>
              </a:lnSpc>
            </a:pPr>
            <a:endParaRPr lang="en-US" sz="58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2E5CC5-FB0F-8AEF-25AC-A5A1E6F5BE33}"/>
              </a:ext>
            </a:extLst>
          </p:cNvPr>
          <p:cNvSpPr/>
          <p:nvPr/>
        </p:nvSpPr>
        <p:spPr>
          <a:xfrm>
            <a:off x="379494" y="3274799"/>
            <a:ext cx="244106" cy="368761"/>
          </a:xfrm>
          <a:custGeom>
            <a:avLst/>
            <a:gdLst/>
            <a:ahLst/>
            <a:cxnLst/>
            <a:rect l="l" t="t" r="r" b="b"/>
            <a:pathLst>
              <a:path w="368761" h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B787DA6-B78A-4467-8AF2-F8805D76EE38}"/>
              </a:ext>
            </a:extLst>
          </p:cNvPr>
          <p:cNvSpPr txBox="1"/>
          <p:nvPr/>
        </p:nvSpPr>
        <p:spPr>
          <a:xfrm>
            <a:off x="1143000" y="3009900"/>
            <a:ext cx="4724399" cy="4198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i="1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Home energy consumer: significant electricity bill reduction + less energy consumed (divided by 2-10)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9E782-3ECE-6A25-0636-17831688FB05}"/>
              </a:ext>
            </a:extLst>
          </p:cNvPr>
          <p:cNvSpPr/>
          <p:nvPr/>
        </p:nvSpPr>
        <p:spPr>
          <a:xfrm>
            <a:off x="1128452" y="1509203"/>
            <a:ext cx="4738947" cy="1563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C91B6-A45F-8F7D-AB7D-33DF1CA3D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74" y="1854770"/>
            <a:ext cx="976430" cy="8727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0A882A-DE64-A51D-8A11-59F410B79CF5}"/>
              </a:ext>
            </a:extLst>
          </p:cNvPr>
          <p:cNvCxnSpPr>
            <a:cxnSpLocks/>
          </p:cNvCxnSpPr>
          <p:nvPr/>
        </p:nvCxnSpPr>
        <p:spPr>
          <a:xfrm>
            <a:off x="2582801" y="2291151"/>
            <a:ext cx="1607127" cy="0"/>
          </a:xfrm>
          <a:prstGeom prst="straightConnector1">
            <a:avLst/>
          </a:prstGeom>
          <a:ln w="63500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1CF4FC3-E7D0-AFB5-3CA8-385101789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63" y="1565468"/>
            <a:ext cx="1507636" cy="15076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C6CBBB31-64F2-8950-2C6F-A4CB9BD605E4}"/>
              </a:ext>
            </a:extLst>
          </p:cNvPr>
          <p:cNvSpPr/>
          <p:nvPr/>
        </p:nvSpPr>
        <p:spPr>
          <a:xfrm>
            <a:off x="12573000" y="3389633"/>
            <a:ext cx="244106" cy="368761"/>
          </a:xfrm>
          <a:custGeom>
            <a:avLst/>
            <a:gdLst/>
            <a:ahLst/>
            <a:cxnLst/>
            <a:rect l="l" t="t" r="r" b="b"/>
            <a:pathLst>
              <a:path w="368761" h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5A50AC2-DDB0-39D8-0E91-DC0D5C447786}"/>
              </a:ext>
            </a:extLst>
          </p:cNvPr>
          <p:cNvSpPr txBox="1"/>
          <p:nvPr/>
        </p:nvSpPr>
        <p:spPr>
          <a:xfrm>
            <a:off x="13184107" y="3066165"/>
            <a:ext cx="5103893" cy="2480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i="1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EV owner: increase battery lifetime (from  200K to 400K)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4AFFC5-B78C-323E-3A2C-0B04A69F81D9}"/>
              </a:ext>
            </a:extLst>
          </p:cNvPr>
          <p:cNvSpPr/>
          <p:nvPr/>
        </p:nvSpPr>
        <p:spPr>
          <a:xfrm>
            <a:off x="13169559" y="1565468"/>
            <a:ext cx="4738947" cy="1563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6A710-3933-BD16-8FD3-AC82068684CB}"/>
              </a:ext>
            </a:extLst>
          </p:cNvPr>
          <p:cNvCxnSpPr>
            <a:cxnSpLocks/>
          </p:cNvCxnSpPr>
          <p:nvPr/>
        </p:nvCxnSpPr>
        <p:spPr>
          <a:xfrm>
            <a:off x="14623908" y="2347416"/>
            <a:ext cx="1607127" cy="0"/>
          </a:xfrm>
          <a:prstGeom prst="straightConnector1">
            <a:avLst/>
          </a:prstGeom>
          <a:ln w="63500">
            <a:solidFill>
              <a:srgbClr val="00B050"/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35B11-F3A6-06C0-0CA2-AED338217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6207455" y="1593598"/>
            <a:ext cx="1693191" cy="1507636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146E95F-083C-B9C0-7A42-DCD6E46AD268}"/>
              </a:ext>
            </a:extLst>
          </p:cNvPr>
          <p:cNvSpPr/>
          <p:nvPr/>
        </p:nvSpPr>
        <p:spPr>
          <a:xfrm>
            <a:off x="6019800" y="7734300"/>
            <a:ext cx="244106" cy="368761"/>
          </a:xfrm>
          <a:custGeom>
            <a:avLst/>
            <a:gdLst/>
            <a:ahLst/>
            <a:cxnLst/>
            <a:rect l="l" t="t" r="r" b="b"/>
            <a:pathLst>
              <a:path w="368761" h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FR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F49D86E9-1EEA-88EC-2933-F5B2F19F5F09}"/>
              </a:ext>
            </a:extLst>
          </p:cNvPr>
          <p:cNvSpPr txBox="1"/>
          <p:nvPr/>
        </p:nvSpPr>
        <p:spPr>
          <a:xfrm>
            <a:off x="6705600" y="7453350"/>
            <a:ext cx="10115345" cy="2480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i="1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Distribution system operator: increase transformer lifetime (3 billions USD market) + better network 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8D69F-D26F-8752-4959-F852ED8CEB5B}"/>
              </a:ext>
            </a:extLst>
          </p:cNvPr>
          <p:cNvSpPr/>
          <p:nvPr/>
        </p:nvSpPr>
        <p:spPr>
          <a:xfrm>
            <a:off x="6774526" y="5889449"/>
            <a:ext cx="4738947" cy="1563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E8156D-A0E1-929C-18B6-11AF0C936FE8}"/>
              </a:ext>
            </a:extLst>
          </p:cNvPr>
          <p:cNvCxnSpPr>
            <a:cxnSpLocks/>
          </p:cNvCxnSpPr>
          <p:nvPr/>
        </p:nvCxnSpPr>
        <p:spPr>
          <a:xfrm>
            <a:off x="8228875" y="6671397"/>
            <a:ext cx="1607127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7EDE4C-6CEB-C5A6-5325-D1AE71B4D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036" y="5952653"/>
            <a:ext cx="797668" cy="15006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D38ED4-B01A-ADD6-6844-B67FCEFA2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13" y="6147299"/>
            <a:ext cx="1516602" cy="111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090F35-EFFF-83BB-91AE-05A3EF39CC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61" y="1802575"/>
            <a:ext cx="1143000" cy="1143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3914C08-8BEA-582A-BC70-0860E0176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32" y="2866290"/>
            <a:ext cx="1856304" cy="185630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963D58-C411-88AD-2A1F-CA72911C0D0E}"/>
              </a:ext>
            </a:extLst>
          </p:cNvPr>
          <p:cNvCxnSpPr>
            <a:cxnSpLocks/>
          </p:cNvCxnSpPr>
          <p:nvPr/>
        </p:nvCxnSpPr>
        <p:spPr>
          <a:xfrm>
            <a:off x="6263906" y="2727533"/>
            <a:ext cx="1660894" cy="916027"/>
          </a:xfrm>
          <a:prstGeom prst="straightConnector1">
            <a:avLst/>
          </a:prstGeom>
          <a:ln w="63500">
            <a:solidFill>
              <a:srgbClr val="00B0F0"/>
            </a:solidFill>
            <a:headEnd type="non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F98BC-855C-F5C2-526A-C91FEE0D5AB4}"/>
              </a:ext>
            </a:extLst>
          </p:cNvPr>
          <p:cNvCxnSpPr>
            <a:cxnSpLocks/>
          </p:cNvCxnSpPr>
          <p:nvPr/>
        </p:nvCxnSpPr>
        <p:spPr>
          <a:xfrm flipH="1">
            <a:off x="10599445" y="2908767"/>
            <a:ext cx="1365907" cy="713076"/>
          </a:xfrm>
          <a:prstGeom prst="straightConnector1">
            <a:avLst/>
          </a:prstGeom>
          <a:ln w="63500">
            <a:solidFill>
              <a:srgbClr val="00B050"/>
            </a:solidFill>
            <a:headEnd type="non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DCB95D-32A9-8FF8-25AE-0D963EEA83C6}"/>
              </a:ext>
            </a:extLst>
          </p:cNvPr>
          <p:cNvCxnSpPr>
            <a:cxnSpLocks/>
          </p:cNvCxnSpPr>
          <p:nvPr/>
        </p:nvCxnSpPr>
        <p:spPr>
          <a:xfrm flipV="1">
            <a:off x="9182065" y="4883751"/>
            <a:ext cx="0" cy="662517"/>
          </a:xfrm>
          <a:prstGeom prst="straightConnector1">
            <a:avLst/>
          </a:prstGeom>
          <a:ln w="63500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36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331</Words>
  <Application>Microsoft Macintosh PowerPoint</Application>
  <PresentationFormat>Custom</PresentationFormat>
  <Paragraphs>48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Glacial Indifference Bold Italics</vt:lpstr>
      <vt:lpstr>Arial</vt:lpstr>
      <vt:lpstr>DM Sans</vt:lpstr>
      <vt:lpstr>-webkit-standard</vt:lpstr>
      <vt:lpstr>Glacial Indifference Bold</vt:lpstr>
      <vt:lpstr>Cambria Math</vt:lpstr>
      <vt:lpstr>Calibri</vt:lpstr>
      <vt:lpstr>DIN Next</vt:lpstr>
      <vt:lpstr>DM Sans Italics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Abstract Tech Startup Pitch Deck Presentation</dc:title>
  <cp:lastModifiedBy>Samson Lasaulce</cp:lastModifiedBy>
  <cp:revision>8</cp:revision>
  <dcterms:created xsi:type="dcterms:W3CDTF">2006-08-16T00:00:00Z</dcterms:created>
  <dcterms:modified xsi:type="dcterms:W3CDTF">2025-04-23T11:03:10Z</dcterms:modified>
  <dc:identifier>DAGlEh9fy_U</dc:identifier>
</cp:coreProperties>
</file>